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67" r:id="rId10"/>
    <p:sldId id="269" r:id="rId11"/>
    <p:sldId id="266" r:id="rId12"/>
    <p:sldId id="268" r:id="rId13"/>
    <p:sldId id="271" r:id="rId14"/>
    <p:sldId id="270" r:id="rId15"/>
    <p:sldId id="273" r:id="rId16"/>
    <p:sldId id="272" r:id="rId17"/>
    <p:sldId id="275" r:id="rId18"/>
    <p:sldId id="276" r:id="rId19"/>
    <p:sldId id="274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4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0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3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2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4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8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6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9029A-5984-FA45-BBE8-CE7BE88A53B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B41F-5E86-3944-819F-BE09E419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SWH_SC_L06_R1158011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416300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The Muslim World and Africa (730 B.C.–A.D. 1500)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6 </a:t>
            </a:r>
            <a:r>
              <a:rPr lang="en-US" sz="2400" dirty="0"/>
              <a:t>Kingdoms of West Africa </a:t>
            </a:r>
          </a:p>
        </p:txBody>
      </p:sp>
    </p:spTree>
    <p:extLst>
      <p:ext uri="{BB962C8B-B14F-4D97-AF65-F5344CB8AC3E}">
        <p14:creationId xmlns:p14="http://schemas.microsoft.com/office/powerpoint/2010/main" val="145422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289449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Mali</a:t>
            </a:r>
          </a:p>
        </p:txBody>
      </p:sp>
      <p:pic>
        <p:nvPicPr>
          <p:cNvPr id="3" name="Picture 2" descr="HSWH_SC_L06_A00213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827314"/>
            <a:ext cx="8414657" cy="48749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Data Mansa Musa’s pilgrimage to Mecca in 1324 was a sight to behold as he traveled in grand style. Based on the numbers, what percentage of those who traveled with him were enslaved?</a:t>
            </a:r>
          </a:p>
        </p:txBody>
      </p:sp>
    </p:spTree>
    <p:extLst>
      <p:ext uri="{BB962C8B-B14F-4D97-AF65-F5344CB8AC3E}">
        <p14:creationId xmlns:p14="http://schemas.microsoft.com/office/powerpoint/2010/main" val="9338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52496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Mali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399540"/>
            <a:ext cx="8524966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Growth of Timbuktu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On his way back home </a:t>
            </a:r>
            <a:r>
              <a:rPr lang="en-US" sz="2400" dirty="0" err="1">
                <a:solidFill>
                  <a:prstClr val="black"/>
                </a:solidFill>
              </a:rPr>
              <a:t>Mansu</a:t>
            </a:r>
            <a:r>
              <a:rPr lang="en-US" sz="2400" dirty="0">
                <a:solidFill>
                  <a:prstClr val="black"/>
                </a:solidFill>
              </a:rPr>
              <a:t> will build a mosque and a palace here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city will draw hundreds of Muslim scholars like doctor, priests, and judges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University of Timbuktu will reportedly have 25000 students at its height.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university will reflect on Islam’s emphasis on education and showed how Islam spread peacefully through trade and centers of learning </a:t>
            </a:r>
          </a:p>
        </p:txBody>
      </p:sp>
    </p:spTree>
    <p:extLst>
      <p:ext uri="{BB962C8B-B14F-4D97-AF65-F5344CB8AC3E}">
        <p14:creationId xmlns:p14="http://schemas.microsoft.com/office/powerpoint/2010/main" val="198549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3335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>
                <a:solidFill>
                  <a:srgbClr val="0072BC"/>
                </a:solidFill>
              </a:rPr>
              <a:t>Mali</a:t>
            </a:r>
          </a:p>
        </p:txBody>
      </p:sp>
      <p:pic>
        <p:nvPicPr>
          <p:cNvPr id="3" name="Picture 2" descr="HSWH_SC_L06_R1158009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01189"/>
            <a:ext cx="8353697" cy="49011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Draw Conclusions In this 1325 world map, Mali ruler Mansa Musa is offering gold to a trader. What does this image say about Mansa Musa and the Mali empire?</a:t>
            </a:r>
          </a:p>
        </p:txBody>
      </p:sp>
    </p:spTree>
    <p:extLst>
      <p:ext uri="{BB962C8B-B14F-4D97-AF65-F5344CB8AC3E}">
        <p14:creationId xmlns:p14="http://schemas.microsoft.com/office/powerpoint/2010/main" val="94126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312783"/>
            <a:ext cx="860334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Songhai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1" y="885735"/>
            <a:ext cx="8603342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An Empire Expands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Songhai develops on the Niger River, in present day Mali and Niger. Gao is its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Soldier king Sonny Ali (1464-1492) is going to create the largest state that existed in West Africa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is going to bring in wealthy cities and trade routes under his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is not Muslim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Emperor </a:t>
            </a:r>
            <a:r>
              <a:rPr lang="en-US" sz="2400" dirty="0" err="1"/>
              <a:t>Askia</a:t>
            </a:r>
            <a:r>
              <a:rPr lang="en-US" sz="2400" dirty="0"/>
              <a:t> Muhammad is going to set up a Muslim dynasty after Sonny’s death. He will set up a bureaucracy with different departments for farming, military, and the treasury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Askia</a:t>
            </a:r>
            <a:r>
              <a:rPr lang="en-US" sz="2400" dirty="0"/>
              <a:t> will make a pilgrimage to Mecca which leads to scholars coming to his court in Gao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Askia</a:t>
            </a:r>
            <a:r>
              <a:rPr lang="en-US" sz="2400" dirty="0"/>
              <a:t> will build mosques and schools to study the Quran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414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47271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Songhai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472714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Invaders from the North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Songhai will continue to prosper after </a:t>
            </a:r>
            <a:r>
              <a:rPr lang="en-US" sz="2400" dirty="0" err="1">
                <a:solidFill>
                  <a:prstClr val="black"/>
                </a:solidFill>
              </a:rPr>
              <a:t>Askia’s</a:t>
            </a:r>
            <a:r>
              <a:rPr lang="en-US" sz="2400" dirty="0">
                <a:solidFill>
                  <a:prstClr val="black"/>
                </a:solidFill>
              </a:rPr>
              <a:t> death (1528) but questions about who takes over after his death will lead to a civil war (1586)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Morocco will send armies south to take over the gold mines using gunpowder weapons.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They will succeed but like the </a:t>
            </a:r>
            <a:r>
              <a:rPr lang="en-US" sz="2400" dirty="0" err="1">
                <a:solidFill>
                  <a:prstClr val="black"/>
                </a:solidFill>
              </a:rPr>
              <a:t>Almoravids</a:t>
            </a:r>
            <a:r>
              <a:rPr lang="en-US" sz="2400" dirty="0">
                <a:solidFill>
                  <a:prstClr val="black"/>
                </a:solidFill>
              </a:rPr>
              <a:t> who take over Ghana, they cannot rule a country so far away.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Songhai will splinter into many small kingdoms.  </a:t>
            </a:r>
          </a:p>
        </p:txBody>
      </p:sp>
    </p:spTree>
    <p:extLst>
      <p:ext uri="{BB962C8B-B14F-4D97-AF65-F5344CB8AC3E}">
        <p14:creationId xmlns:p14="http://schemas.microsoft.com/office/powerpoint/2010/main" val="3050868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Songhai</a:t>
            </a:r>
          </a:p>
        </p:txBody>
      </p:sp>
      <p:pic>
        <p:nvPicPr>
          <p:cNvPr id="3" name="Picture 2" descr="HSWH_SC_L06_T00312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05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Founded in the 5th century, Timbuktu was a great cultural, religious, and economic center. The city reached the height of its power in the 1400s and 1500s.</a:t>
            </a:r>
          </a:p>
        </p:txBody>
      </p:sp>
    </p:spTree>
    <p:extLst>
      <p:ext uri="{BB962C8B-B14F-4D97-AF65-F5344CB8AC3E}">
        <p14:creationId xmlns:p14="http://schemas.microsoft.com/office/powerpoint/2010/main" val="224194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Songhai</a:t>
            </a:r>
          </a:p>
        </p:txBody>
      </p:sp>
      <p:pic>
        <p:nvPicPr>
          <p:cNvPr id="3" name="Picture 2" descr="HSWH_SC_L06_R1158004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69723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The Sankore Mosque in Timbuktu underscored the importance of education and of Islam in that city.</a:t>
            </a:r>
          </a:p>
        </p:txBody>
      </p:sp>
    </p:spTree>
    <p:extLst>
      <p:ext uri="{BB962C8B-B14F-4D97-AF65-F5344CB8AC3E}">
        <p14:creationId xmlns:p14="http://schemas.microsoft.com/office/powerpoint/2010/main" val="393326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635000"/>
            <a:ext cx="851217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Small Societies and Kingdoms of West Africa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512174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Benin: A Forest Kingdom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Located in the rainforest of the Guinea coast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Traded pepper, ivory, and later slaves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king was called the </a:t>
            </a:r>
            <a:r>
              <a:rPr lang="en-US" sz="2400" dirty="0" err="1"/>
              <a:t>oba</a:t>
            </a:r>
            <a:r>
              <a:rPr lang="en-US" sz="2400" dirty="0"/>
              <a:t> and he was a political, judicial, and religious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 mile long wall surround the capital 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Ife, a nearby forest kingdom, is going to teach the Benin how to cast in bronze and brass. They are going to create sculptures of the faces of the queen, the </a:t>
            </a:r>
            <a:r>
              <a:rPr lang="en-US" sz="2400" dirty="0" err="1"/>
              <a:t>oba</a:t>
            </a:r>
            <a:r>
              <a:rPr lang="en-US" sz="2400" dirty="0"/>
              <a:t> and later on bearded Portuguese traders</a:t>
            </a:r>
          </a:p>
        </p:txBody>
      </p:sp>
    </p:spTree>
    <p:extLst>
      <p:ext uri="{BB962C8B-B14F-4D97-AF65-F5344CB8AC3E}">
        <p14:creationId xmlns:p14="http://schemas.microsoft.com/office/powerpoint/2010/main" val="356293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Small Societies and Kingdoms of West Africa</a:t>
            </a:r>
          </a:p>
        </p:txBody>
      </p:sp>
      <p:pic>
        <p:nvPicPr>
          <p:cNvPr id="3" name="Picture 2" descr="HSWH_SC_L06_R1158011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4163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Artists working in Benin sculpted many figures in bronze, including this warrior.</a:t>
            </a:r>
          </a:p>
        </p:txBody>
      </p:sp>
    </p:spTree>
    <p:extLst>
      <p:ext uri="{BB962C8B-B14F-4D97-AF65-F5344CB8AC3E}">
        <p14:creationId xmlns:p14="http://schemas.microsoft.com/office/powerpoint/2010/main" val="2455738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846455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Small Societies and Kingdoms of West Africa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464550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Walled City-States of the Hausa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Hausa built clay walls and established independent city states in the 1300’s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These cities will become thriving trade centers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Kano will be the largest of these cities with 12 miles of walls and up to 50 feet in height. It’s greatest king Muhammad </a:t>
            </a:r>
            <a:r>
              <a:rPr lang="en-US" sz="2400" dirty="0" err="1">
                <a:solidFill>
                  <a:prstClr val="black"/>
                </a:solidFill>
              </a:rPr>
              <a:t>Rumfa</a:t>
            </a:r>
            <a:r>
              <a:rPr lang="en-US" sz="2400" dirty="0">
                <a:solidFill>
                  <a:prstClr val="black"/>
                </a:solidFill>
              </a:rPr>
              <a:t> was Islam and during his reign a written </a:t>
            </a:r>
            <a:r>
              <a:rPr lang="en-US" sz="2400" dirty="0" err="1">
                <a:solidFill>
                  <a:prstClr val="black"/>
                </a:solidFill>
              </a:rPr>
              <a:t>lauguage</a:t>
            </a:r>
            <a:r>
              <a:rPr lang="en-US" sz="2400" dirty="0">
                <a:solidFill>
                  <a:prstClr val="black"/>
                </a:solidFill>
              </a:rPr>
              <a:t> with Arabic script will be created and Islamic law influenced government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Many Hausa rulers were women, including Amina from </a:t>
            </a:r>
            <a:r>
              <a:rPr lang="en-US" sz="2400" dirty="0" err="1">
                <a:solidFill>
                  <a:prstClr val="black"/>
                </a:solidFill>
              </a:rPr>
              <a:t>Zazzau</a:t>
            </a:r>
            <a:r>
              <a:rPr lang="en-US" sz="2400" dirty="0">
                <a:solidFill>
                  <a:prstClr val="black"/>
                </a:solidFill>
              </a:rPr>
              <a:t>. She will conquer Kano and other cities and will dominate Saharan trade routes</a:t>
            </a:r>
          </a:p>
        </p:txBody>
      </p:sp>
    </p:spTree>
    <p:extLst>
      <p:ext uri="{BB962C8B-B14F-4D97-AF65-F5344CB8AC3E}">
        <p14:creationId xmlns:p14="http://schemas.microsoft.com/office/powerpoint/2010/main" val="299508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81000" y="1397000"/>
            <a:ext cx="8039100" cy="1588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9400" y="1524000"/>
            <a:ext cx="7620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>
                <a:solidFill>
                  <a:srgbClr val="0072BC"/>
                </a:solidFill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9" y="1924110"/>
            <a:ext cx="8162925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har char="•"/>
            </a:pPr>
            <a:r>
              <a:rPr lang="en-US" sz="2400" dirty="0"/>
              <a:t>Analyze how the gold and salt trade in Africa facilitated the spread of ideas and trade.</a:t>
            </a:r>
          </a:p>
          <a:p>
            <a:pPr marL="342900" indent="-342900">
              <a:buChar char="•"/>
            </a:pPr>
            <a:r>
              <a:rPr lang="en-US" sz="2400" dirty="0"/>
              <a:t>Describe how the rulers of Ghana, Mali, and Songhai built strong kingdoms.</a:t>
            </a:r>
          </a:p>
          <a:p>
            <a:pPr marL="342900" indent="-342900">
              <a:buChar char="•"/>
            </a:pPr>
            <a:r>
              <a:rPr lang="en-US" sz="2400" dirty="0"/>
              <a:t>Summarize how other West African societies developed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86920"/>
            <a:ext cx="88646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>
                <a:solidFill>
                  <a:srgbClr val="DA0202"/>
                </a:solidFill>
              </a:rPr>
              <a:t>The Muslim World and Africa (730 B.C.–A.D. 1500)</a:t>
            </a:r>
            <a:r>
              <a:rPr lang="en-US" sz="2400" dirty="0">
                <a:solidFill>
                  <a:srgbClr val="DA0202"/>
                </a:solidFill>
              </a:rPr>
              <a:t> </a:t>
            </a:r>
          </a:p>
          <a:p>
            <a:r>
              <a:rPr lang="en-US" sz="2400" b="1" dirty="0"/>
              <a:t>Lesson 6 </a:t>
            </a:r>
            <a:r>
              <a:rPr lang="en-US" sz="2400" dirty="0"/>
              <a:t>Kingdoms of West Africa </a:t>
            </a:r>
          </a:p>
        </p:txBody>
      </p:sp>
    </p:spTree>
    <p:extLst>
      <p:ext uri="{BB962C8B-B14F-4D97-AF65-F5344CB8AC3E}">
        <p14:creationId xmlns:p14="http://schemas.microsoft.com/office/powerpoint/2010/main" val="2104693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Trade Grows Across the Sahara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493125" cy="4401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Salt played a key role in the development of West Africa because</a:t>
            </a:r>
          </a:p>
          <a:p>
            <a:endParaRPr lang="en-US" sz="2800" dirty="0"/>
          </a:p>
          <a:p>
            <a:r>
              <a:rPr lang="en-US" sz="2800" dirty="0"/>
              <a:t>A.  it caused fierce rivalry among neighboring kingdoms.</a:t>
            </a:r>
          </a:p>
          <a:p>
            <a:r>
              <a:rPr lang="en-US" sz="2800" dirty="0"/>
              <a:t>B.  it encouraged trade and brought new religion to the region.</a:t>
            </a:r>
          </a:p>
          <a:p>
            <a:r>
              <a:rPr lang="en-US" sz="2800" dirty="0"/>
              <a:t>C.  it allowed outsiders to dictate what African culture should be.</a:t>
            </a:r>
          </a:p>
          <a:p>
            <a:r>
              <a:rPr lang="en-US" sz="2800" dirty="0"/>
              <a:t>D.  it began the process of European colonization in the region.</a:t>
            </a:r>
          </a:p>
        </p:txBody>
      </p:sp>
    </p:spTree>
    <p:extLst>
      <p:ext uri="{BB962C8B-B14F-4D97-AF65-F5344CB8AC3E}">
        <p14:creationId xmlns:p14="http://schemas.microsoft.com/office/powerpoint/2010/main" val="379416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Ghana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597900" cy="4401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Which statement best describes the overall impact of Muslim merchants on the city of </a:t>
            </a:r>
            <a:r>
              <a:rPr lang="en-US" sz="2800" dirty="0" err="1"/>
              <a:t>Kumbi</a:t>
            </a:r>
            <a:r>
              <a:rPr lang="en-US" sz="2800" dirty="0"/>
              <a:t> Saleh?</a:t>
            </a:r>
          </a:p>
          <a:p>
            <a:endParaRPr lang="en-US" sz="2800" dirty="0"/>
          </a:p>
          <a:p>
            <a:r>
              <a:rPr lang="en-US" sz="2800" dirty="0"/>
              <a:t>A.  Muslim merchants controlled the city’s government.</a:t>
            </a:r>
          </a:p>
          <a:p>
            <a:r>
              <a:rPr lang="en-US" sz="2800" dirty="0"/>
              <a:t>B.  Muslim merchants were a small part of the city’s society.</a:t>
            </a:r>
          </a:p>
          <a:p>
            <a:r>
              <a:rPr lang="en-US" sz="2800" dirty="0"/>
              <a:t>C.  Muslim merchants displaced local residents in many neighborhoods of the city.</a:t>
            </a:r>
          </a:p>
          <a:p>
            <a:r>
              <a:rPr lang="en-US" sz="2800" dirty="0"/>
              <a:t>D.  Muslim merchants and traders made the city a bustling center for commerce.</a:t>
            </a:r>
          </a:p>
        </p:txBody>
      </p:sp>
    </p:spTree>
    <p:extLst>
      <p:ext uri="{BB962C8B-B14F-4D97-AF65-F5344CB8AC3E}">
        <p14:creationId xmlns:p14="http://schemas.microsoft.com/office/powerpoint/2010/main" val="391697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Mali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096665"/>
            <a:ext cx="8616950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Mansa Musa was the greatest ruler of Mali. During his reign he</a:t>
            </a:r>
          </a:p>
          <a:p>
            <a:endParaRPr lang="en-US" sz="2800" dirty="0"/>
          </a:p>
          <a:p>
            <a:r>
              <a:rPr lang="en-US" sz="2800" dirty="0"/>
              <a:t>A.  ensured peace and prosperity by waging preemptive wars against his enemies.</a:t>
            </a:r>
          </a:p>
          <a:p>
            <a:r>
              <a:rPr lang="en-US" sz="2800" dirty="0"/>
              <a:t>B.  expanded the kingdom’s borders and forged ties with other Muslim lands.</a:t>
            </a:r>
          </a:p>
          <a:p>
            <a:r>
              <a:rPr lang="en-US" sz="2800" dirty="0"/>
              <a:t>C.  ensured peace and prosperity when he unified the kingdom by making his subjects convert to Islam.</a:t>
            </a:r>
          </a:p>
          <a:p>
            <a:r>
              <a:rPr lang="en-US" sz="2800" dirty="0"/>
              <a:t>D.  expanded Mali’s borders to the Atlantic Ocean and unified the kingdom by making his subjects convert to Islam.</a:t>
            </a:r>
          </a:p>
        </p:txBody>
      </p:sp>
    </p:spTree>
    <p:extLst>
      <p:ext uri="{BB962C8B-B14F-4D97-AF65-F5344CB8AC3E}">
        <p14:creationId xmlns:p14="http://schemas.microsoft.com/office/powerpoint/2010/main" val="3741899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Songhai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693150" cy="4401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How was </a:t>
            </a:r>
            <a:r>
              <a:rPr lang="en-US" sz="2800" dirty="0" err="1"/>
              <a:t>Sonni</a:t>
            </a:r>
            <a:r>
              <a:rPr lang="en-US" sz="2800" dirty="0"/>
              <a:t> Ali able to create such a wealthy kingdom?</a:t>
            </a:r>
          </a:p>
          <a:p>
            <a:endParaRPr lang="en-US" sz="2800" dirty="0"/>
          </a:p>
          <a:p>
            <a:r>
              <a:rPr lang="en-US" sz="2800" dirty="0"/>
              <a:t>A.  He converted to Islam, strengthening commerce between Songhai and other kingdoms.</a:t>
            </a:r>
          </a:p>
          <a:p>
            <a:r>
              <a:rPr lang="en-US" sz="2800" dirty="0"/>
              <a:t>B.  He forged military alliances with other nations, bringing more wealth to Songhai.</a:t>
            </a:r>
          </a:p>
          <a:p>
            <a:r>
              <a:rPr lang="en-US" sz="2800" dirty="0"/>
              <a:t>C.  He expanded the exploitation of Songhai’s natural resources, allowing Songhai to prosper.</a:t>
            </a:r>
          </a:p>
          <a:p>
            <a:r>
              <a:rPr lang="en-US" sz="2800" dirty="0"/>
              <a:t>D.  He brought trade routes under Songhai’s control, allowing the kingdom to flourish.</a:t>
            </a:r>
          </a:p>
        </p:txBody>
      </p:sp>
    </p:spTree>
    <p:extLst>
      <p:ext uri="{BB962C8B-B14F-4D97-AF65-F5344CB8AC3E}">
        <p14:creationId xmlns:p14="http://schemas.microsoft.com/office/powerpoint/2010/main" val="43341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Small Societies and Kingdoms of West Africa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655050" cy="4401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How did the prosperity of West Africa’s smaller societies compare with Africa’s much larger kingdoms?</a:t>
            </a:r>
          </a:p>
          <a:p>
            <a:endParaRPr lang="en-US" sz="2800" dirty="0"/>
          </a:p>
          <a:p>
            <a:r>
              <a:rPr lang="en-US" sz="2800" dirty="0"/>
              <a:t>A.  As in the larger kingdoms, farming and trading were key to prosperity.</a:t>
            </a:r>
          </a:p>
          <a:p>
            <a:r>
              <a:rPr lang="en-US" sz="2800" dirty="0"/>
              <a:t>B.  As in larger kingdoms, military might was key to prosperity.</a:t>
            </a:r>
          </a:p>
          <a:p>
            <a:r>
              <a:rPr lang="en-US" sz="2800" dirty="0"/>
              <a:t>C.  As in larger kingdoms, roads were key to prosperity.</a:t>
            </a:r>
          </a:p>
          <a:p>
            <a:r>
              <a:rPr lang="en-US" sz="2800" dirty="0"/>
              <a:t>D.  As in larger kingdoms, Christianity was the key to prosperity.</a:t>
            </a:r>
          </a:p>
        </p:txBody>
      </p:sp>
    </p:spTree>
    <p:extLst>
      <p:ext uri="{BB962C8B-B14F-4D97-AF65-F5344CB8AC3E}">
        <p14:creationId xmlns:p14="http://schemas.microsoft.com/office/powerpoint/2010/main" val="135890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321492"/>
            <a:ext cx="857721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Trade Grows Across the Sahara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868317"/>
            <a:ext cx="8577216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Trading Patterns Emerge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trade network is going to emerge from West Africa to North Africa and the Middle East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West Africa will export leather goods, kola nuts, cotton cloth and enslaved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North Africa will bring silk, metal, beads, and horses to south of the Sahara, and also their religion and beliefs</a:t>
            </a:r>
          </a:p>
          <a:p>
            <a:pPr algn="ctr"/>
            <a:r>
              <a:rPr lang="en-US" sz="2400" dirty="0"/>
              <a:t>Trading Gold for Salt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Gold and Salt dominate Saharan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Gold is found in present day Nigeria, Ghana, and Senegal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gold will make its way into North Africa and Europe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will trade the gold for salt b/c south of the Sahara salt is scarce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this trade will bring ideas and religions to new areas and help make stable kingdoms</a:t>
            </a:r>
          </a:p>
        </p:txBody>
      </p:sp>
    </p:spTree>
    <p:extLst>
      <p:ext uri="{BB962C8B-B14F-4D97-AF65-F5344CB8AC3E}">
        <p14:creationId xmlns:p14="http://schemas.microsoft.com/office/powerpoint/2010/main" val="6828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Trade Grows Across the Sahara</a:t>
            </a:r>
          </a:p>
        </p:txBody>
      </p:sp>
      <p:pic>
        <p:nvPicPr>
          <p:cNvPr id="3" name="Picture 2" descr="HSWH_SC_L06_R1157980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29083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As Neolithic people began farming, many still relied on hunting for their food.</a:t>
            </a:r>
          </a:p>
        </p:txBody>
      </p:sp>
    </p:spTree>
    <p:extLst>
      <p:ext uri="{BB962C8B-B14F-4D97-AF65-F5344CB8AC3E}">
        <p14:creationId xmlns:p14="http://schemas.microsoft.com/office/powerpoint/2010/main" val="184287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173335"/>
            <a:ext cx="849884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Trade Grows Across the Sahara</a:t>
            </a:r>
          </a:p>
        </p:txBody>
      </p:sp>
      <p:pic>
        <p:nvPicPr>
          <p:cNvPr id="3" name="Picture 2" descr="HSWH_SC_L06_M00245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40526"/>
            <a:ext cx="8397240" cy="4761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Maps The people of early Africa developed a system of trade routes that connected much of the continent. Why do you think most of these trade routes bordered oceans and rivers?</a:t>
            </a:r>
          </a:p>
        </p:txBody>
      </p:sp>
    </p:spTree>
    <p:extLst>
      <p:ext uri="{BB962C8B-B14F-4D97-AF65-F5344CB8AC3E}">
        <p14:creationId xmlns:p14="http://schemas.microsoft.com/office/powerpoint/2010/main" val="567218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404167"/>
            <a:ext cx="851625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Ghana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216660"/>
            <a:ext cx="8516257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Gold Wealth of Ghana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rulers of Ghana control the gold salt trade across West Africa due to their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King collected tolls on things entering and leaving Ghana, earning the city the nickname “The Land of Gold”</a:t>
            </a:r>
          </a:p>
          <a:p>
            <a:pPr algn="ctr"/>
            <a:r>
              <a:rPr lang="en-US" sz="2400" dirty="0"/>
              <a:t>The King and His Court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Kumbi</a:t>
            </a:r>
            <a:r>
              <a:rPr lang="en-US" sz="2400" dirty="0"/>
              <a:t> Saleh was the last great capital of Ghana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was 2 separate walled towns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King lived in the first town, the royal palace surrounded by a complex of domed buildings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2</a:t>
            </a:r>
            <a:r>
              <a:rPr lang="en-US" sz="2400" baseline="30000" dirty="0"/>
              <a:t>nd</a:t>
            </a:r>
            <a:r>
              <a:rPr lang="en-US" sz="2400" dirty="0"/>
              <a:t> town prosperous Muslim merchants from north of the Sahara lived there, in order to trade</a:t>
            </a:r>
          </a:p>
        </p:txBody>
      </p:sp>
    </p:spTree>
    <p:extLst>
      <p:ext uri="{BB962C8B-B14F-4D97-AF65-F5344CB8AC3E}">
        <p14:creationId xmlns:p14="http://schemas.microsoft.com/office/powerpoint/2010/main" val="215378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34" y="260531"/>
            <a:ext cx="83333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Ghana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842192"/>
            <a:ext cx="8403046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Islam’s Influence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King is going to use Muslims as officials and counselors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Ghana is going to adopt some military ideas and ideas about government from the Muslims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Muslim merchants are going to introduce Arabic language and writing. Islamic scholars and clerics will travel with merchants bringing ideas of education learning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Other rulers will adopt Islam as their religion, leading to their countries converting as well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</a:rPr>
              <a:t>Ghana Declines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In 1050 </a:t>
            </a:r>
            <a:r>
              <a:rPr lang="en-US" sz="2400" dirty="0" err="1">
                <a:solidFill>
                  <a:prstClr val="black"/>
                </a:solidFill>
              </a:rPr>
              <a:t>Almoravids</a:t>
            </a:r>
            <a:r>
              <a:rPr lang="en-US" sz="2400" dirty="0">
                <a:solidFill>
                  <a:prstClr val="black"/>
                </a:solidFill>
              </a:rPr>
              <a:t> (Muslims) will invade from North Africa and take over Ghana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They will conquer Ghana briefly but will not be able to hold it, it is too far away to govern properly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Ghana will continue to decline until it is taken over by the Mali</a:t>
            </a:r>
          </a:p>
        </p:txBody>
      </p:sp>
    </p:spTree>
    <p:extLst>
      <p:ext uri="{BB962C8B-B14F-4D97-AF65-F5344CB8AC3E}">
        <p14:creationId xmlns:p14="http://schemas.microsoft.com/office/powerpoint/2010/main" val="381632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Ghana</a:t>
            </a:r>
          </a:p>
        </p:txBody>
      </p:sp>
      <p:pic>
        <p:nvPicPr>
          <p:cNvPr id="3" name="Picture 2" descr="HSWH_SC_L06_R1157990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851400" cy="4178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In the 1400s, a system of using standardized weights in the form of brass figures, such as this one from Ghana, to weigh the gold dust currency was developed in West Africa.</a:t>
            </a:r>
          </a:p>
        </p:txBody>
      </p:sp>
    </p:spTree>
    <p:extLst>
      <p:ext uri="{BB962C8B-B14F-4D97-AF65-F5344CB8AC3E}">
        <p14:creationId xmlns:p14="http://schemas.microsoft.com/office/powerpoint/2010/main" val="186879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9" y="321491"/>
            <a:ext cx="855109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2BC"/>
                </a:solidFill>
              </a:rPr>
              <a:t>Mali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824159"/>
            <a:ext cx="8551090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/>
              <a:t>Mansa Musa: Mali’s Greatest Ruler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Comes into power in 1312, pushes westward to the Atlantic Ocean and north to capture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will convert to Islam but does not force his subjects to convert, will promote religious tolerance</a:t>
            </a:r>
          </a:p>
          <a:p>
            <a:pPr algn="ctr"/>
            <a:r>
              <a:rPr lang="en-US" sz="2400" dirty="0"/>
              <a:t>Mansa Musa’s Pilgrimage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1324 he will fulfill one of his obligations as a Muslim and make a pilgrimage to Mecca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will allow him to forge diplomatic and economic ties with other Muslim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 will come back home with scholars, architects, and teachers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people will introduce Arab style to palace and mosques and help foster education.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Word of his pilgrimage will reach Europe who will be interested in the gold as they are starting to use gold coins</a:t>
            </a:r>
          </a:p>
        </p:txBody>
      </p:sp>
    </p:spTree>
    <p:extLst>
      <p:ext uri="{BB962C8B-B14F-4D97-AF65-F5344CB8AC3E}">
        <p14:creationId xmlns:p14="http://schemas.microsoft.com/office/powerpoint/2010/main" val="175204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1647</Words>
  <Application>Microsoft Office PowerPoint</Application>
  <PresentationFormat>On-screen Show (4:3)</PresentationFormat>
  <Paragraphs>133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Blankman</dc:creator>
  <cp:lastModifiedBy>Pilamunga, Charles D.</cp:lastModifiedBy>
  <cp:revision>24</cp:revision>
  <dcterms:created xsi:type="dcterms:W3CDTF">2014-12-05T18:52:53Z</dcterms:created>
  <dcterms:modified xsi:type="dcterms:W3CDTF">2017-11-28T16:01:39Z</dcterms:modified>
</cp:coreProperties>
</file>